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7" r:id="rId11"/>
    <p:sldId id="271" r:id="rId12"/>
    <p:sldId id="263" r:id="rId13"/>
    <p:sldId id="268" r:id="rId14"/>
    <p:sldId id="264" r:id="rId15"/>
    <p:sldId id="266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57AAD-71C4-4EC1-8597-2CDBD11F5CA2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CEB8B-D882-47FC-9A10-BE7B2858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0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CEB8B-D882-47FC-9A10-BE7B285890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96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rgbClr val="FF0000"/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3664A28-0DDA-41B4-BFB1-5869A7F4D87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51AB93E-A2C0-42AE-8FE5-1876D00F2C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Georgia: Trustee and Royal Colony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out the 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Carole </a:t>
            </a:r>
            <a:r>
              <a:rPr lang="en-US" dirty="0" smtClean="0"/>
              <a:t>Marsh – p. 17</a:t>
            </a:r>
          </a:p>
          <a:p>
            <a:pPr lvl="1"/>
            <a:r>
              <a:rPr lang="en-US" dirty="0" smtClean="0"/>
              <a:t>Reading for Information</a:t>
            </a:r>
          </a:p>
          <a:p>
            <a:pPr lvl="1"/>
            <a:r>
              <a:rPr lang="en-US" dirty="0" smtClean="0"/>
              <a:t>Writing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How did the Royal Period impact Georgia’s colonial history?</a:t>
            </a:r>
          </a:p>
        </p:txBody>
      </p:sp>
    </p:spTree>
    <p:extLst>
      <p:ext uri="{BB962C8B-B14F-4D97-AF65-F5344CB8AC3E}">
        <p14:creationId xmlns:p14="http://schemas.microsoft.com/office/powerpoint/2010/main" val="4833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 as a Royal Colony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Georgia did not </a:t>
            </a:r>
            <a:r>
              <a:rPr lang="en-US" b="1" dirty="0" smtClean="0">
                <a:solidFill>
                  <a:srgbClr val="FFFF00"/>
                </a:solidFill>
              </a:rPr>
              <a:t>prosper</a:t>
            </a:r>
            <a:r>
              <a:rPr lang="en-US" dirty="0" smtClean="0"/>
              <a:t> </a:t>
            </a:r>
            <a:r>
              <a:rPr lang="en-US" dirty="0"/>
              <a:t>as the trustees had hoped.</a:t>
            </a:r>
          </a:p>
          <a:p>
            <a:pPr lvl="0"/>
            <a:r>
              <a:rPr lang="en-US" dirty="0"/>
              <a:t>In </a:t>
            </a:r>
            <a:r>
              <a:rPr lang="en-US" b="1" dirty="0" smtClean="0">
                <a:solidFill>
                  <a:srgbClr val="FFFF00"/>
                </a:solidFill>
              </a:rPr>
              <a:t>1752</a:t>
            </a:r>
            <a:r>
              <a:rPr lang="en-US" dirty="0" smtClean="0"/>
              <a:t>, </a:t>
            </a:r>
            <a:r>
              <a:rPr lang="en-US" dirty="0"/>
              <a:t>the trustees surrendered control of the colony; it became a </a:t>
            </a:r>
            <a:r>
              <a:rPr lang="en-US" b="1" dirty="0" smtClean="0">
                <a:solidFill>
                  <a:srgbClr val="FFFF00"/>
                </a:solidFill>
              </a:rPr>
              <a:t>royal colony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/>
              <a:t>Restrictions were taken away, and Georgia began to </a:t>
            </a:r>
            <a:r>
              <a:rPr lang="en-US" b="1" dirty="0" smtClean="0">
                <a:solidFill>
                  <a:srgbClr val="FFFF00"/>
                </a:solidFill>
              </a:rPr>
              <a:t>thrive</a:t>
            </a:r>
            <a:r>
              <a:rPr lang="en-US" dirty="0" smtClean="0"/>
              <a:t> </a:t>
            </a:r>
            <a:r>
              <a:rPr lang="en-US" dirty="0"/>
              <a:t>economically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0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Who is now in charge of Georgia? Why?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5607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Royal Governors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John Reynolds</a:t>
            </a:r>
            <a:r>
              <a:rPr lang="en-US" dirty="0" smtClean="0"/>
              <a:t>: </a:t>
            </a:r>
            <a:r>
              <a:rPr lang="en-US" dirty="0"/>
              <a:t>(1754-1756) </a:t>
            </a:r>
          </a:p>
          <a:p>
            <a:pPr lvl="1"/>
            <a:r>
              <a:rPr lang="en-US" dirty="0"/>
              <a:t>Georgia’s </a:t>
            </a:r>
            <a:r>
              <a:rPr lang="en-US" b="1" dirty="0" smtClean="0">
                <a:solidFill>
                  <a:srgbClr val="FFFF00"/>
                </a:solidFill>
              </a:rPr>
              <a:t>first</a:t>
            </a:r>
            <a:r>
              <a:rPr lang="en-US" dirty="0" smtClean="0"/>
              <a:t> </a:t>
            </a:r>
            <a:r>
              <a:rPr lang="en-US" dirty="0"/>
              <a:t>royal governor</a:t>
            </a:r>
          </a:p>
          <a:p>
            <a:pPr lvl="1"/>
            <a:r>
              <a:rPr lang="en-US" dirty="0"/>
              <a:t>Had many conflicts with the </a:t>
            </a:r>
            <a:r>
              <a:rPr lang="en-US" b="1" dirty="0" smtClean="0">
                <a:solidFill>
                  <a:srgbClr val="FFFF00"/>
                </a:solidFill>
              </a:rPr>
              <a:t>colonial</a:t>
            </a:r>
            <a:r>
              <a:rPr lang="en-US" dirty="0" smtClean="0"/>
              <a:t> </a:t>
            </a:r>
            <a:r>
              <a:rPr lang="en-US" dirty="0"/>
              <a:t>legislature so he was removed by the king</a:t>
            </a:r>
          </a:p>
          <a:p>
            <a:pPr lvl="0"/>
            <a:r>
              <a:rPr lang="en-US" b="1" dirty="0" smtClean="0">
                <a:solidFill>
                  <a:srgbClr val="FFFF00"/>
                </a:solidFill>
              </a:rPr>
              <a:t>Henry Ellis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(1757-1760)</a:t>
            </a:r>
          </a:p>
          <a:p>
            <a:pPr lvl="1"/>
            <a:r>
              <a:rPr lang="en-US" dirty="0"/>
              <a:t>Credited for bringing </a:t>
            </a:r>
            <a:r>
              <a:rPr lang="en-US" b="1" dirty="0" smtClean="0">
                <a:solidFill>
                  <a:srgbClr val="FFFF00"/>
                </a:solidFill>
              </a:rPr>
              <a:t>self-government</a:t>
            </a:r>
            <a:r>
              <a:rPr lang="en-US" dirty="0" smtClean="0"/>
              <a:t> </a:t>
            </a:r>
            <a:r>
              <a:rPr lang="en-US" dirty="0"/>
              <a:t>to Georgia</a:t>
            </a:r>
          </a:p>
          <a:p>
            <a:pPr lvl="1"/>
            <a:r>
              <a:rPr lang="en-US" dirty="0"/>
              <a:t>Explained the need for </a:t>
            </a:r>
            <a:r>
              <a:rPr lang="en-US" b="1" dirty="0" smtClean="0">
                <a:solidFill>
                  <a:srgbClr val="FFFF00"/>
                </a:solidFill>
              </a:rPr>
              <a:t>budget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taxes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b="1" dirty="0" smtClean="0">
                <a:solidFill>
                  <a:srgbClr val="FFFF00"/>
                </a:solidFill>
              </a:rPr>
              <a:t>military defense</a:t>
            </a:r>
            <a:endParaRPr lang="en-US" b="1" dirty="0">
              <a:solidFill>
                <a:srgbClr val="FFFF00"/>
              </a:solidFill>
            </a:endParaRPr>
          </a:p>
          <a:p>
            <a:pPr lvl="1"/>
            <a:r>
              <a:rPr lang="en-US" dirty="0"/>
              <a:t>Left due to </a:t>
            </a:r>
            <a:r>
              <a:rPr lang="en-US" b="1" dirty="0" smtClean="0">
                <a:solidFill>
                  <a:srgbClr val="FFFF00"/>
                </a:solidFill>
              </a:rPr>
              <a:t>poor health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7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Royal Governors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FF00"/>
                </a:solidFill>
              </a:rPr>
              <a:t>James Wright</a:t>
            </a:r>
            <a:r>
              <a:rPr lang="en-US" b="1" dirty="0" smtClean="0"/>
              <a:t>: </a:t>
            </a:r>
            <a:r>
              <a:rPr lang="en-US" dirty="0"/>
              <a:t>(1760-1776)</a:t>
            </a:r>
          </a:p>
          <a:p>
            <a:pPr lvl="1"/>
            <a:r>
              <a:rPr lang="en-US" dirty="0"/>
              <a:t>Negotiated </a:t>
            </a:r>
            <a:r>
              <a:rPr lang="en-US" b="1" dirty="0" smtClean="0">
                <a:solidFill>
                  <a:srgbClr val="FFFF00"/>
                </a:solidFill>
              </a:rPr>
              <a:t>treaties</a:t>
            </a:r>
            <a:r>
              <a:rPr lang="en-US" dirty="0" smtClean="0"/>
              <a:t> </a:t>
            </a:r>
            <a:r>
              <a:rPr lang="en-US" dirty="0"/>
              <a:t>with the Native Americans </a:t>
            </a:r>
          </a:p>
          <a:p>
            <a:pPr lvl="1"/>
            <a:r>
              <a:rPr lang="en-US" dirty="0"/>
              <a:t>Georgia </a:t>
            </a:r>
            <a:r>
              <a:rPr lang="en-US" b="1" dirty="0" smtClean="0">
                <a:solidFill>
                  <a:srgbClr val="FFFF00"/>
                </a:solidFill>
              </a:rPr>
              <a:t>prospered</a:t>
            </a:r>
            <a:r>
              <a:rPr lang="en-US" dirty="0" smtClean="0"/>
              <a:t> </a:t>
            </a:r>
            <a:r>
              <a:rPr lang="en-US" dirty="0"/>
              <a:t>and grew </a:t>
            </a:r>
            <a:r>
              <a:rPr lang="en-US" b="1" dirty="0" smtClean="0">
                <a:solidFill>
                  <a:srgbClr val="FFFF00"/>
                </a:solidFill>
              </a:rPr>
              <a:t>faster </a:t>
            </a:r>
            <a:r>
              <a:rPr lang="en-US" dirty="0" smtClean="0"/>
              <a:t>than </a:t>
            </a:r>
            <a:r>
              <a:rPr lang="en-US" dirty="0"/>
              <a:t>any other English </a:t>
            </a:r>
            <a:r>
              <a:rPr lang="en-US" dirty="0" smtClean="0"/>
              <a:t>colony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2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out the 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5609"/>
          </a:xfrm>
        </p:spPr>
        <p:txBody>
          <a:bodyPr/>
          <a:lstStyle/>
          <a:p>
            <a:r>
              <a:rPr lang="en-US" dirty="0" smtClean="0"/>
              <a:t>Which royal governor was the most successful?  Why?  </a:t>
            </a:r>
            <a:endParaRPr lang="en-US" dirty="0"/>
          </a:p>
          <a:p>
            <a:pPr lvl="1"/>
            <a:r>
              <a:rPr lang="en-US" dirty="0" smtClean="0"/>
              <a:t>Use evidence from your notes to support your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5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How did the Trustee Period impact Georgia’s colonial history? </a:t>
            </a:r>
          </a:p>
        </p:txBody>
      </p:sp>
    </p:spTree>
    <p:extLst>
      <p:ext uri="{BB962C8B-B14F-4D97-AF65-F5344CB8AC3E}">
        <p14:creationId xmlns:p14="http://schemas.microsoft.com/office/powerpoint/2010/main" val="22640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Trustee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609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Trustees governed Georgia from </a:t>
            </a:r>
            <a:r>
              <a:rPr lang="en-US" dirty="0" smtClean="0">
                <a:solidFill>
                  <a:srgbClr val="FFFF00"/>
                </a:solidFill>
              </a:rPr>
              <a:t>1733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>
                <a:solidFill>
                  <a:srgbClr val="FFFF00"/>
                </a:solidFill>
              </a:rPr>
              <a:t>1752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/>
              <a:t>Several ethnic groups wanted to settle in Georgia.</a:t>
            </a:r>
          </a:p>
          <a:p>
            <a:pPr lvl="1"/>
            <a:r>
              <a:rPr lang="en-US" dirty="0" smtClean="0"/>
              <a:t>In July 1733, a group of </a:t>
            </a:r>
            <a:r>
              <a:rPr lang="en-US" b="1" dirty="0" smtClean="0">
                <a:solidFill>
                  <a:srgbClr val="FFFF00"/>
                </a:solidFill>
              </a:rPr>
              <a:t>Jewish</a:t>
            </a:r>
            <a:r>
              <a:rPr lang="en-US" dirty="0" smtClean="0"/>
              <a:t> immigrants arrived.</a:t>
            </a:r>
          </a:p>
          <a:p>
            <a:pPr lvl="1"/>
            <a:r>
              <a:rPr lang="en-US" dirty="0" smtClean="0"/>
              <a:t>In 1734, a group known as </a:t>
            </a:r>
            <a:r>
              <a:rPr lang="en-US" b="1" dirty="0" err="1" smtClean="0">
                <a:solidFill>
                  <a:srgbClr val="FFFF00"/>
                </a:solidFill>
              </a:rPr>
              <a:t>Saltzburgers</a:t>
            </a:r>
            <a:r>
              <a:rPr lang="en-US" dirty="0" smtClean="0"/>
              <a:t> arrived in search of religious freedom and a hope to begin a silk industry.</a:t>
            </a:r>
          </a:p>
          <a:p>
            <a:pPr lvl="2"/>
            <a:r>
              <a:rPr lang="en-US" dirty="0" smtClean="0"/>
              <a:t>They </a:t>
            </a:r>
            <a:r>
              <a:rPr lang="en-US" dirty="0"/>
              <a:t>were Austrian Lutherans.</a:t>
            </a:r>
          </a:p>
          <a:p>
            <a:pPr lvl="2"/>
            <a:r>
              <a:rPr lang="en-US" dirty="0"/>
              <a:t>They founded a settlement </a:t>
            </a:r>
            <a:r>
              <a:rPr lang="en-US" b="1" dirty="0" smtClean="0">
                <a:solidFill>
                  <a:srgbClr val="FFFF00"/>
                </a:solidFill>
              </a:rPr>
              <a:t>Ebenezer</a:t>
            </a:r>
            <a:r>
              <a:rPr lang="en-US" dirty="0" smtClean="0"/>
              <a:t>, </a:t>
            </a:r>
            <a:r>
              <a:rPr lang="en-US" dirty="0"/>
              <a:t>but it was not well-suited to their needs.  </a:t>
            </a:r>
          </a:p>
          <a:p>
            <a:pPr lvl="2"/>
            <a:r>
              <a:rPr lang="en-US" dirty="0"/>
              <a:t>So, they moved and established </a:t>
            </a:r>
            <a:r>
              <a:rPr lang="en-US" b="1" dirty="0" smtClean="0">
                <a:solidFill>
                  <a:srgbClr val="FFFF00"/>
                </a:solidFill>
              </a:rPr>
              <a:t>New Ebenezer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9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Trustee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In January 1736, a group of 177 Scottish settlers known as the </a:t>
            </a:r>
            <a:r>
              <a:rPr lang="en-US" b="1" dirty="0" smtClean="0">
                <a:solidFill>
                  <a:srgbClr val="FFFF00"/>
                </a:solidFill>
              </a:rPr>
              <a:t>Highland Scots </a:t>
            </a:r>
            <a:r>
              <a:rPr lang="en-US" dirty="0" smtClean="0"/>
              <a:t>arrived </a:t>
            </a:r>
            <a:r>
              <a:rPr lang="en-US" dirty="0"/>
              <a:t>and established a town called </a:t>
            </a:r>
            <a:r>
              <a:rPr lang="en-US" b="1" dirty="0" smtClean="0">
                <a:solidFill>
                  <a:srgbClr val="FFFF00"/>
                </a:solidFill>
              </a:rPr>
              <a:t>Darien.</a:t>
            </a:r>
            <a:endParaRPr lang="en-US" dirty="0"/>
          </a:p>
          <a:p>
            <a:pPr lvl="2"/>
            <a:r>
              <a:rPr lang="en-US" dirty="0"/>
              <a:t>They are also known for their </a:t>
            </a:r>
            <a:r>
              <a:rPr lang="en-US" b="1" dirty="0" smtClean="0">
                <a:solidFill>
                  <a:srgbClr val="FFFF00"/>
                </a:solidFill>
              </a:rPr>
              <a:t>bravery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>
                <a:solidFill>
                  <a:srgbClr val="FFFF00"/>
                </a:solidFill>
              </a:rPr>
              <a:t>determination</a:t>
            </a:r>
            <a:r>
              <a:rPr lang="en-US" dirty="0" smtClean="0"/>
              <a:t> </a:t>
            </a:r>
            <a:r>
              <a:rPr lang="en-US" dirty="0"/>
              <a:t>in battle.</a:t>
            </a:r>
          </a:p>
          <a:p>
            <a:pPr lvl="1"/>
            <a:r>
              <a:rPr lang="en-US" dirty="0"/>
              <a:t>Immigrants also came from Austria, Germany, Switzerland, Italy, Scotland, Ireland, and Wales.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US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4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Georgia want/not want the immigrants to come settle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3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Oglethorpe was so pleased with his model society that he asked his secretary (you) to write a glowing letter to King George II about the state of the colony during the current Trustee period.  You describe the importance of contributions of two prominent men: Alexander, an Austrian “</a:t>
            </a:r>
            <a:r>
              <a:rPr lang="en-US" dirty="0" err="1" smtClean="0"/>
              <a:t>Salzburger</a:t>
            </a:r>
            <a:r>
              <a:rPr lang="en-US" dirty="0" smtClean="0"/>
              <a:t>” and Camden, a Highland </a:t>
            </a:r>
            <a:r>
              <a:rPr lang="en-US" dirty="0" err="1" smtClean="0"/>
              <a:t>Scot.</a:t>
            </a:r>
            <a:r>
              <a:rPr lang="en-US" dirty="0" smtClean="0"/>
              <a:t>  Be sure to use evidence from your notes to support your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5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763000" cy="4625609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Some colonists were </a:t>
            </a:r>
            <a:r>
              <a:rPr lang="en-US" sz="2800" b="1" dirty="0" smtClean="0">
                <a:solidFill>
                  <a:srgbClr val="FFFF00"/>
                </a:solidFill>
              </a:rPr>
              <a:t>unhappy </a:t>
            </a:r>
            <a:r>
              <a:rPr lang="en-US" sz="2800" dirty="0" smtClean="0"/>
              <a:t>with </a:t>
            </a:r>
            <a:r>
              <a:rPr lang="en-US" sz="2800" dirty="0"/>
              <a:t>the rules of the colony.</a:t>
            </a:r>
          </a:p>
          <a:p>
            <a:pPr lvl="0"/>
            <a:r>
              <a:rPr lang="en-US" sz="2800" dirty="0"/>
              <a:t>They thought the rules kept the colony from being </a:t>
            </a:r>
            <a:r>
              <a:rPr lang="en-US" sz="2800" b="1" dirty="0" smtClean="0">
                <a:solidFill>
                  <a:srgbClr val="FFFF00"/>
                </a:solidFill>
              </a:rPr>
              <a:t>prosperous</a:t>
            </a:r>
            <a:r>
              <a:rPr lang="en-US" sz="2800" dirty="0" smtClean="0"/>
              <a:t>.</a:t>
            </a:r>
            <a:endParaRPr lang="en-US" sz="2800" dirty="0"/>
          </a:p>
          <a:p>
            <a:pPr lvl="0"/>
            <a:r>
              <a:rPr lang="en-US" sz="2800" dirty="0"/>
              <a:t>The dissenters became known as </a:t>
            </a:r>
            <a:r>
              <a:rPr lang="en-US" sz="2800" b="1" dirty="0" smtClean="0">
                <a:solidFill>
                  <a:srgbClr val="FFFF00"/>
                </a:solidFill>
              </a:rPr>
              <a:t>malcontents</a:t>
            </a:r>
            <a:r>
              <a:rPr lang="en-US" sz="2800" dirty="0" smtClean="0"/>
              <a:t>.</a:t>
            </a:r>
            <a:endParaRPr lang="en-US" sz="2800" dirty="0"/>
          </a:p>
          <a:p>
            <a:pPr lvl="0"/>
            <a:r>
              <a:rPr lang="en-US" sz="2800" dirty="0"/>
              <a:t>They complained about:</a:t>
            </a:r>
          </a:p>
          <a:p>
            <a:pPr lvl="1"/>
            <a:r>
              <a:rPr lang="en-US" dirty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limits</a:t>
            </a:r>
            <a:r>
              <a:rPr lang="en-US" dirty="0" smtClean="0"/>
              <a:t> </a:t>
            </a:r>
            <a:r>
              <a:rPr lang="en-US" dirty="0"/>
              <a:t>placed on </a:t>
            </a:r>
            <a:r>
              <a:rPr lang="en-US" b="1" dirty="0" smtClean="0">
                <a:solidFill>
                  <a:srgbClr val="FFFF00"/>
                </a:solidFill>
              </a:rPr>
              <a:t>buying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>
                <a:solidFill>
                  <a:srgbClr val="FFFF00"/>
                </a:solidFill>
              </a:rPr>
              <a:t>selling</a:t>
            </a:r>
            <a:r>
              <a:rPr lang="en-US" dirty="0" smtClean="0"/>
              <a:t> </a:t>
            </a:r>
            <a:r>
              <a:rPr lang="en-US" dirty="0"/>
              <a:t>land</a:t>
            </a:r>
          </a:p>
          <a:p>
            <a:pPr lvl="1"/>
            <a:r>
              <a:rPr lang="en-US" dirty="0"/>
              <a:t>the right to buy </a:t>
            </a:r>
            <a:r>
              <a:rPr lang="en-US" b="1" dirty="0" smtClean="0">
                <a:solidFill>
                  <a:srgbClr val="FFFF00"/>
                </a:solidFill>
              </a:rPr>
              <a:t>alcohol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ban</a:t>
            </a:r>
            <a:r>
              <a:rPr lang="en-US" dirty="0" smtClean="0"/>
              <a:t> </a:t>
            </a:r>
            <a:r>
              <a:rPr lang="en-US" dirty="0"/>
              <a:t>on slavery</a:t>
            </a:r>
          </a:p>
          <a:p>
            <a:pPr lvl="0"/>
            <a:r>
              <a:rPr lang="en-US" sz="2800" dirty="0"/>
              <a:t>Economics won out!  By </a:t>
            </a:r>
            <a:r>
              <a:rPr lang="en-US" sz="2800" b="1" dirty="0" smtClean="0">
                <a:solidFill>
                  <a:srgbClr val="FFFF00"/>
                </a:solidFill>
              </a:rPr>
              <a:t>1750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FFFF00"/>
                </a:solidFill>
              </a:rPr>
              <a:t>slavery</a:t>
            </a:r>
            <a:r>
              <a:rPr lang="en-US" sz="2800" dirty="0" smtClean="0"/>
              <a:t> was </a:t>
            </a:r>
            <a:r>
              <a:rPr lang="en-US" sz="2800" dirty="0"/>
              <a:t>legal, </a:t>
            </a:r>
            <a:r>
              <a:rPr lang="en-US" sz="2800" b="1" dirty="0" smtClean="0">
                <a:solidFill>
                  <a:srgbClr val="FFFF00"/>
                </a:solidFill>
              </a:rPr>
              <a:t>land</a:t>
            </a:r>
            <a:r>
              <a:rPr lang="en-US" sz="2800" dirty="0" smtClean="0"/>
              <a:t> </a:t>
            </a:r>
            <a:r>
              <a:rPr lang="en-US" sz="2800" dirty="0"/>
              <a:t>could be bought and sold, and </a:t>
            </a:r>
            <a:r>
              <a:rPr lang="en-US" sz="2800" b="1" dirty="0" smtClean="0">
                <a:solidFill>
                  <a:srgbClr val="FFFF00"/>
                </a:solidFill>
              </a:rPr>
              <a:t>liquor</a:t>
            </a:r>
            <a:r>
              <a:rPr lang="en-US" sz="2800" dirty="0" smtClean="0"/>
              <a:t> </a:t>
            </a:r>
            <a:r>
              <a:rPr lang="en-US" sz="2800" dirty="0"/>
              <a:t>could be produced and sold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024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Threat from Florida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1816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War of Jenkins’ Ear </a:t>
            </a:r>
            <a:r>
              <a:rPr lang="en-US" dirty="0" smtClean="0"/>
              <a:t>was </a:t>
            </a:r>
            <a:r>
              <a:rPr lang="en-US" dirty="0"/>
              <a:t>important to the survival of Georgia and helped Georgia serve its purpose of being a </a:t>
            </a:r>
            <a:r>
              <a:rPr lang="en-US" b="1" dirty="0" smtClean="0">
                <a:solidFill>
                  <a:srgbClr val="FFFF00"/>
                </a:solidFill>
              </a:rPr>
              <a:t>“buffer”</a:t>
            </a:r>
            <a:r>
              <a:rPr lang="en-US" dirty="0" smtClean="0"/>
              <a:t> </a:t>
            </a:r>
            <a:r>
              <a:rPr lang="en-US" dirty="0"/>
              <a:t>colony.</a:t>
            </a:r>
          </a:p>
          <a:p>
            <a:pPr lvl="1"/>
            <a:r>
              <a:rPr lang="en-US" sz="3200" dirty="0"/>
              <a:t>It began when a British captain, </a:t>
            </a:r>
            <a:r>
              <a:rPr lang="en-US" sz="3200" b="1" dirty="0" smtClean="0">
                <a:solidFill>
                  <a:srgbClr val="FFFF00"/>
                </a:solidFill>
              </a:rPr>
              <a:t>Robert Jenkins</a:t>
            </a:r>
            <a:r>
              <a:rPr lang="en-US" sz="3200" dirty="0" smtClean="0"/>
              <a:t>, </a:t>
            </a:r>
            <a:r>
              <a:rPr lang="en-US" sz="3200" dirty="0"/>
              <a:t>had his ear cut off by the Spanish when they attempted to raid his ship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156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Threat from Florida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181600"/>
          </a:xfrm>
        </p:spPr>
        <p:txBody>
          <a:bodyPr>
            <a:noAutofit/>
          </a:bodyPr>
          <a:lstStyle/>
          <a:p>
            <a:pPr lvl="1"/>
            <a:r>
              <a:rPr lang="en-US" dirty="0" smtClean="0"/>
              <a:t>He </a:t>
            </a:r>
            <a:r>
              <a:rPr lang="en-US" dirty="0"/>
              <a:t>took his ear to British </a:t>
            </a:r>
            <a:r>
              <a:rPr lang="en-US" b="1" dirty="0" smtClean="0">
                <a:solidFill>
                  <a:srgbClr val="FFFF00"/>
                </a:solidFill>
              </a:rPr>
              <a:t>Parliament</a:t>
            </a:r>
            <a:r>
              <a:rPr lang="en-US" dirty="0" smtClean="0"/>
              <a:t> </a:t>
            </a:r>
            <a:r>
              <a:rPr lang="en-US" dirty="0"/>
              <a:t>which in turn caused the English to demand </a:t>
            </a:r>
            <a:r>
              <a:rPr lang="en-US" b="1" dirty="0" smtClean="0">
                <a:solidFill>
                  <a:srgbClr val="FFFF00"/>
                </a:solidFill>
              </a:rPr>
              <a:t>retribution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In July 1742, a Spanish force landed on </a:t>
            </a:r>
            <a:r>
              <a:rPr lang="en-US" b="1" dirty="0" smtClean="0">
                <a:solidFill>
                  <a:srgbClr val="FFFF00"/>
                </a:solidFill>
              </a:rPr>
              <a:t>St. Simons Island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They were soundly defeated by the colonists and their Native American allies in the </a:t>
            </a:r>
            <a:r>
              <a:rPr lang="en-US" b="1" dirty="0" smtClean="0">
                <a:solidFill>
                  <a:srgbClr val="FFFF00"/>
                </a:solidFill>
              </a:rPr>
              <a:t>Battle of Bloody Marsh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After this battle, </a:t>
            </a:r>
            <a:r>
              <a:rPr lang="en-US" b="1" dirty="0" smtClean="0">
                <a:solidFill>
                  <a:srgbClr val="FFFF00"/>
                </a:solidFill>
              </a:rPr>
              <a:t>Spain</a:t>
            </a:r>
            <a:r>
              <a:rPr lang="en-US" dirty="0" smtClean="0"/>
              <a:t> </a:t>
            </a:r>
            <a:r>
              <a:rPr lang="en-US" dirty="0"/>
              <a:t>gave up all claims to Georgia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9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</TotalTime>
  <Words>632</Words>
  <Application>Microsoft Office PowerPoint</Application>
  <PresentationFormat>On-screen Show (4:3)</PresentationFormat>
  <Paragraphs>64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Georgia: Trustee and Royal Colony</vt:lpstr>
      <vt:lpstr>Essential Question</vt:lpstr>
      <vt:lpstr>Trustee Period</vt:lpstr>
      <vt:lpstr>Trustee Period</vt:lpstr>
      <vt:lpstr>Discussion Question</vt:lpstr>
      <vt:lpstr>Writing Prompt</vt:lpstr>
      <vt:lpstr>Malcontents</vt:lpstr>
      <vt:lpstr>Spanish Threat from Florida</vt:lpstr>
      <vt:lpstr>Spanish Threat from Florida</vt:lpstr>
      <vt:lpstr>Ticket out the Door</vt:lpstr>
      <vt:lpstr>Essential Question</vt:lpstr>
      <vt:lpstr>Georgia as a Royal Colony</vt:lpstr>
      <vt:lpstr>Discussion</vt:lpstr>
      <vt:lpstr>Royal Governors</vt:lpstr>
      <vt:lpstr>Royal Governors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Georgia: Trustee and Royal Colony</dc:title>
  <dc:creator>Windows User</dc:creator>
  <cp:lastModifiedBy>Browning, Michael</cp:lastModifiedBy>
  <cp:revision>7</cp:revision>
  <dcterms:created xsi:type="dcterms:W3CDTF">2014-09-04T19:19:44Z</dcterms:created>
  <dcterms:modified xsi:type="dcterms:W3CDTF">2016-11-15T16:47:53Z</dcterms:modified>
</cp:coreProperties>
</file>